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0" r:id="rId4"/>
    <p:sldId id="258" r:id="rId5"/>
    <p:sldId id="259" r:id="rId6"/>
    <p:sldId id="257" r:id="rId7"/>
    <p:sldId id="264" r:id="rId8"/>
    <p:sldId id="266" r:id="rId9"/>
    <p:sldId id="280" r:id="rId10"/>
    <p:sldId id="288" r:id="rId11"/>
    <p:sldId id="289" r:id="rId12"/>
    <p:sldId id="261" r:id="rId13"/>
    <p:sldId id="279" r:id="rId14"/>
    <p:sldId id="267" r:id="rId15"/>
    <p:sldId id="269" r:id="rId16"/>
    <p:sldId id="270" r:id="rId17"/>
    <p:sldId id="271" r:id="rId18"/>
    <p:sldId id="272" r:id="rId19"/>
    <p:sldId id="287" r:id="rId20"/>
    <p:sldId id="281" r:id="rId21"/>
    <p:sldId id="275" r:id="rId22"/>
    <p:sldId id="277" r:id="rId23"/>
    <p:sldId id="276" r:id="rId24"/>
    <p:sldId id="282" r:id="rId25"/>
    <p:sldId id="285" r:id="rId26"/>
    <p:sldId id="286" r:id="rId27"/>
    <p:sldId id="284" r:id="rId28"/>
    <p:sldId id="274" r:id="rId29"/>
    <p:sldId id="273" r:id="rId30"/>
    <p:sldId id="290" r:id="rId31"/>
    <p:sldId id="283" r:id="rId32"/>
    <p:sldId id="262" r:id="rId33"/>
    <p:sldId id="291" r:id="rId3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50"/>
    <p:restoredTop sz="94672"/>
  </p:normalViewPr>
  <p:slideViewPr>
    <p:cSldViewPr snapToGrid="0">
      <p:cViewPr varScale="1">
        <p:scale>
          <a:sx n="112" d="100"/>
          <a:sy n="112" d="100"/>
        </p:scale>
        <p:origin x="3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FE0A-B436-2644-1463-CA1108906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13602A-E904-02EC-235E-5CF9F3381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5801F-224F-BC5C-8C9D-82413B6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50924-0256-D5FA-640B-558F2D56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6234F-AE4E-441D-D695-A1AEED87E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709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77D6-63C9-9EDA-2C26-5137BF8B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0576E-2586-3F6D-9385-35BFBDD7C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A3DCA-A598-C3E3-9213-0A2EC0AA8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05BD-3D95-9D71-5CA7-5DFB73DD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CB52C-C954-D961-73F3-874C68D1C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523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428C98-D41F-C73B-8A22-BA1FF6A35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A1179-388D-3C0C-2F30-3ACA99A6D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CF578-9E90-A19D-A6E2-C36B81B68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2952A-E640-876E-8D07-34EBE74A6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688C5-F01A-A06D-8A3B-E0EA99E0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8427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F33A1-6341-B1C4-7702-8E05E32B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339BB-A09F-3936-54B8-A3B0761D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98E45-8BF3-DA48-67A4-8898491B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F0889-8C49-0F30-9D12-2E6EC9C5F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60143-F68F-E85B-65DC-1F45B1E9D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4712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42FB1-2556-4F44-3F5F-2EAFA6950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EF607-7CDE-667A-D495-9DA4C4CA8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817-35EB-3D08-1C26-B9B2DDED1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D3AC0-9A1B-67E8-8C82-1D4760BF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7C589-9B4E-4612-FA8D-5EC6511D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221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C87D9-3908-1BA7-03B0-F2DA88279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7F32E-F69A-72BF-8CE8-76132E90C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31D05-7144-D720-1D4A-F8989D22E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95910-CC16-CEB1-150C-6E4A32BF9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6635C-7E4D-5F33-728F-CBFBB206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A7B03-36AC-E937-B79E-9F17B7AF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90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8CA1-ECE9-74B2-86A9-6BC0EF4C4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AC7B7-DBD6-86E7-36C2-146711FE3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0B87B-9D1D-BD8E-DB3F-E8E0B77BC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965036-9C80-2B4F-59F2-D219F0011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5FD205-E9D5-16E3-1CE5-A33B82CA5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F71BE3-08A0-6292-B0E8-830E431F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79140E-A41F-0E2F-956D-C0E0DCBDE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BA512-14F9-EDBE-0385-A1D7A8B4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978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0872C-C8FD-14D4-63CA-084FF434F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387047-8FDF-0454-0500-BFB31A26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D4A22-D1E6-1E0F-8F94-BA7EE915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40AD3-9F82-345E-3BF2-B592EB3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2306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B66068-EC08-DEBE-C56A-2C5BED164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B843C0-9F35-2AE0-3368-9E3C8CCA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95A8D-0445-EDC7-5984-3BCE72D2E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1951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70AD-5B65-FDB5-9FED-B88F274F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082D1-7016-1B80-E717-69AFD2955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E2907-7D1A-A5C5-F19E-397F5E262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22001-7250-F614-4BE5-741045B18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17A4E-BB48-3197-A485-602DEE5EF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1C52C-02E6-522D-8671-49847EE9C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214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FDFA9-AA7B-6029-8B8F-FA038BDCC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1C66BC-E9CE-6ABA-0750-75CBF3A02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5A8A4E-62E5-9E3A-68B4-84341C191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9931-A0E7-3A86-7BC0-C07950C9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37F32-5DFB-910C-FD53-DD2454060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B2086-ECE9-C940-A66A-2CF8E7A62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70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69DB57-02BB-0461-C957-760117937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0F796-7B7B-52B0-8A10-CC1D64184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44F89-5C4E-AF8E-55ED-79FBCB55F6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94DB98-8827-3446-A628-010731E72969}" type="datetimeFigureOut">
              <a:rPr lang="en-DE" smtClean="0"/>
              <a:t>20.09.25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98954-A499-4364-C9F9-E3F9B864D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AF255-F0BC-0B00-EB78-902B335B5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1534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ruenderplattform.de/unternehmen-gruenden/koerperschaftssteuer?utm_source=chatgpt.com" TargetMode="External"/><Relationship Id="rId2" Type="http://schemas.openxmlformats.org/officeDocument/2006/relationships/hyperlink" Target="https://www.finanztip.de/photovoltaik/einspeiseverguetung/?utm_source=chatgpt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hk-bonn.de/fileadmin/dokumente/Downloads/Recht_und_Steuern/Gewerbesteuer/Realsteuer_in_der_Region_Bonn_Rhein-Sieg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FB464-28DD-9D7D-2CE2-74DB0731A1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Bitcoin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39B71-E409-DF84-1BFD-1480BD0B0B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Kalkulation</a:t>
            </a:r>
          </a:p>
        </p:txBody>
      </p:sp>
    </p:spTree>
    <p:extLst>
      <p:ext uri="{BB962C8B-B14F-4D97-AF65-F5344CB8AC3E}">
        <p14:creationId xmlns:p14="http://schemas.microsoft.com/office/powerpoint/2010/main" val="1886373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90C55-9FB3-B2B1-428E-800BFC7DC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A74FF-05FA-B774-BE42-E1159342A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4685" y="2084387"/>
            <a:ext cx="4385310" cy="2689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 err="1"/>
              <a:t>Umsatz_EUR</a:t>
            </a:r>
            <a:r>
              <a:rPr lang="en-GB" b="1" dirty="0"/>
              <a:t> / h </a:t>
            </a:r>
          </a:p>
          <a:p>
            <a:pPr marL="0" indent="0">
              <a:buNone/>
            </a:pPr>
            <a:r>
              <a:rPr lang="en-GB" dirty="0" err="1"/>
              <a:t>Hashprice_BTC</a:t>
            </a:r>
            <a:r>
              <a:rPr lang="en-GB" dirty="0"/>
              <a:t>  x BTC_EUR </a:t>
            </a:r>
          </a:p>
          <a:p>
            <a:pPr marL="0" indent="0">
              <a:buNone/>
            </a:pPr>
            <a:r>
              <a:rPr lang="en-GB" dirty="0"/>
              <a:t>x </a:t>
            </a:r>
            <a:r>
              <a:rPr lang="en-GB" dirty="0" err="1"/>
              <a:t>Hashrate_Miner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x 1/24 (Tag auf </a:t>
            </a:r>
            <a:r>
              <a:rPr lang="en-GB" dirty="0" err="1"/>
              <a:t>Stunde</a:t>
            </a:r>
            <a:r>
              <a:rPr lang="en-GB" dirty="0"/>
              <a:t>)</a:t>
            </a:r>
            <a:endParaRPr lang="en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F41F9A-F951-AD81-69F1-640CAE573298}"/>
                  </a:ext>
                </a:extLst>
              </p:cNvPr>
              <p:cNvSpPr txBox="1"/>
              <p:nvPr/>
            </p:nvSpPr>
            <p:spPr>
              <a:xfrm>
                <a:off x="3194685" y="5339194"/>
                <a:ext cx="5340821" cy="8145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Block</m:t>
                              </m:r>
                              <m:r>
                                <m:rPr>
                                  <m:lit/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-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Belohnung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Geb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ü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hren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Bl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ö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cke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pro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Tag</m:t>
                          </m:r>
                          <m:r>
                            <m:rPr>
                              <m:nor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Netzwerk</m:t>
                          </m:r>
                          <m:r>
                            <m:rPr>
                              <m:lit/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Hashrate</m:t>
                          </m:r>
                        </m:den>
                      </m:f>
                    </m:oMath>
                  </m:oMathPara>
                </a14:m>
              </a:p>
              <a:p>
                <a:endParaRPr lang="en-DE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F41F9A-F951-AD81-69F1-640CAE5732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685" y="5339194"/>
                <a:ext cx="5340821" cy="814518"/>
              </a:xfrm>
              <a:prstGeom prst="rect">
                <a:avLst/>
              </a:prstGeom>
              <a:blipFill>
                <a:blip r:embed="rId2"/>
                <a:stretch>
                  <a:fillRect t="-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042447DD-4981-7598-4F20-A8128B0A2660}"/>
              </a:ext>
            </a:extLst>
          </p:cNvPr>
          <p:cNvSpPr txBox="1"/>
          <p:nvPr/>
        </p:nvSpPr>
        <p:spPr>
          <a:xfrm>
            <a:off x="1425893" y="5473184"/>
            <a:ext cx="2174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Hashprice_BTC</a:t>
            </a:r>
            <a:r>
              <a:rPr lang="en-GB" dirty="0"/>
              <a:t> =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77637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9580B-ED88-4B31-0E19-92AE1B6C4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F753-C08A-FC4C-83BE-091B82F2B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026EB-CED2-B95D-621A-F17C54842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Umsatz</a:t>
            </a:r>
            <a:r>
              <a:rPr lang="en-GB" dirty="0"/>
              <a:t>_€ / h= </a:t>
            </a:r>
            <a:r>
              <a:rPr lang="en-GB" dirty="0" err="1"/>
              <a:t>Hashprice_BTC</a:t>
            </a:r>
            <a:r>
              <a:rPr lang="en-GB" dirty="0"/>
              <a:t> * BTC_EUR * </a:t>
            </a:r>
            <a:r>
              <a:rPr lang="en-GB" dirty="0" err="1"/>
              <a:t>Hashrate_Miner_PH</a:t>
            </a:r>
            <a:r>
              <a:rPr lang="en-GB" dirty="0"/>
              <a:t> * 1/24</a:t>
            </a:r>
            <a:endParaRPr lang="en-DE" dirty="0"/>
          </a:p>
          <a:p>
            <a:pPr marL="457200" lvl="1" indent="0">
              <a:buNone/>
            </a:pPr>
            <a:endParaRPr lang="en-DE" dirty="0"/>
          </a:p>
          <a:p>
            <a:pPr marL="457200" lvl="1" indent="0">
              <a:buNone/>
            </a:pPr>
            <a:r>
              <a:rPr lang="en-DE" dirty="0"/>
              <a:t>Beispiel: 20.09.2025 mit S19j Pro</a:t>
            </a:r>
          </a:p>
          <a:p>
            <a:pPr marL="457200" lvl="1" indent="0">
              <a:buNone/>
            </a:pPr>
            <a:r>
              <a:rPr lang="en-DE" dirty="0"/>
              <a:t>Hashprice_BTC = </a:t>
            </a:r>
            <a:r>
              <a:rPr lang="en-GB" dirty="0"/>
              <a:t>0,000502 BTC / PH/s / Tag</a:t>
            </a:r>
          </a:p>
          <a:p>
            <a:pPr marL="457200" lvl="1" indent="0">
              <a:buNone/>
            </a:pPr>
            <a:r>
              <a:rPr lang="en-GB" dirty="0" err="1"/>
              <a:t>Hashrate_Miner</a:t>
            </a:r>
            <a:r>
              <a:rPr lang="en-GB" dirty="0"/>
              <a:t> = 100 TH/s = 0,1 PH/s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206185-DA30-246A-0D2D-3E86DFFDB1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650626"/>
              </p:ext>
            </p:extLst>
          </p:nvPr>
        </p:nvGraphicFramePr>
        <p:xfrm>
          <a:off x="1037590" y="4785041"/>
          <a:ext cx="9169398" cy="11814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28233">
                  <a:extLst>
                    <a:ext uri="{9D8B030D-6E8A-4147-A177-3AD203B41FA5}">
                      <a16:colId xmlns:a16="http://schemas.microsoft.com/office/drawing/2014/main" val="2845840125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286924943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3428295124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2456539871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3122725021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492953339"/>
                    </a:ext>
                  </a:extLst>
                </a:gridCol>
              </a:tblGrid>
              <a:tr h="590710">
                <a:tc>
                  <a:txBody>
                    <a:bodyPr/>
                    <a:lstStyle/>
                    <a:p>
                      <a:r>
                        <a:rPr lang="en-DE" dirty="0"/>
                        <a:t>BTC_EUR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70.000 €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90.000 €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100.000 €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120.000 €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500.000 €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355915"/>
                  </a:ext>
                </a:extLst>
              </a:tr>
              <a:tr h="590710">
                <a:tc>
                  <a:txBody>
                    <a:bodyPr/>
                    <a:lstStyle/>
                    <a:p>
                      <a:r>
                        <a:rPr lang="en-DE" dirty="0"/>
                        <a:t>Umsatz / 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0,14 €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0,18 €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0,21 €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0,25 €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1,04 €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907332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D62EAC-356E-4851-2FD1-71A96640C11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711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13116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205DC-4322-22FE-D3D6-ECFC6CD5E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F3697-33ED-C5F9-C875-E2DB77394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2E1CE9-59BA-F257-EEFE-D5F1DADCA7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685488"/>
              </p:ext>
            </p:extLst>
          </p:nvPr>
        </p:nvGraphicFramePr>
        <p:xfrm>
          <a:off x="838200" y="4322763"/>
          <a:ext cx="9480697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28893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96338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1* 0,18 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 * 0,18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3* 0,18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633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1C346-340C-844F-D1E3-5F72C37AE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53A2B-E640-25A5-FAB9-F92A1D9F2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Ausgaben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602D8-E454-743A-5CEE-C2A88C5D4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10438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2500A-DE3C-AC2A-5801-C25C59CB0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ED865-6D67-63FD-CB3F-C5785FA98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Ausgaben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42D6A-BE71-AE6D-68DF-3FBF3A904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Strom</a:t>
            </a:r>
          </a:p>
          <a:p>
            <a:r>
              <a:rPr lang="en-DE" dirty="0"/>
              <a:t>Wartung</a:t>
            </a:r>
          </a:p>
          <a:p>
            <a:r>
              <a:rPr lang="en-DE" dirty="0"/>
              <a:t>Verkaufsgebühren Bitcoin zu Euro</a:t>
            </a:r>
          </a:p>
          <a:p>
            <a:r>
              <a:rPr lang="en-DE" dirty="0"/>
              <a:t>Anschaffung </a:t>
            </a:r>
          </a:p>
          <a:p>
            <a:r>
              <a:rPr lang="en-DE" dirty="0"/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3987046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62138-62DD-7826-BC25-5303CE1E7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9AAE3-F8F4-D9E7-6EF3-E6A3D874F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Stromkosten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1D0FA2-7003-4F7C-4FA6-79FA735CC8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68047"/>
              </p:ext>
            </p:extLst>
          </p:nvPr>
        </p:nvGraphicFramePr>
        <p:xfrm>
          <a:off x="838200" y="3091065"/>
          <a:ext cx="9018182" cy="2123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49725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55633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Kosten pro kWh A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Kosten pro kWh B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FA8EA4-B86C-F18E-9E59-42563369F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2462"/>
            <a:ext cx="10515600" cy="1029845"/>
          </a:xfrm>
        </p:spPr>
        <p:txBody>
          <a:bodyPr/>
          <a:lstStyle/>
          <a:p>
            <a:r>
              <a:rPr lang="en-DE" dirty="0"/>
              <a:t>A 2,1 Cent   </a:t>
            </a:r>
            <a:r>
              <a:rPr lang="en-DE" sz="1000" dirty="0"/>
              <a:t>(</a:t>
            </a:r>
            <a:r>
              <a:rPr lang="en-GB" sz="1000" dirty="0" err="1"/>
              <a:t>Jede</a:t>
            </a:r>
            <a:r>
              <a:rPr lang="en-GB" sz="1000" dirty="0"/>
              <a:t> </a:t>
            </a:r>
            <a:r>
              <a:rPr lang="en-GB" sz="1000" dirty="0" err="1"/>
              <a:t>selbst</a:t>
            </a:r>
            <a:r>
              <a:rPr lang="en-GB" sz="1000" dirty="0"/>
              <a:t> </a:t>
            </a:r>
            <a:r>
              <a:rPr lang="en-GB" sz="1000" dirty="0" err="1"/>
              <a:t>verbrauchte</a:t>
            </a:r>
            <a:r>
              <a:rPr lang="en-GB" sz="1000" dirty="0"/>
              <a:t> kWh </a:t>
            </a:r>
            <a:r>
              <a:rPr lang="en-GB" sz="1000" dirty="0" err="1"/>
              <a:t>erhöht</a:t>
            </a:r>
            <a:r>
              <a:rPr lang="en-GB" sz="1000" dirty="0"/>
              <a:t> den </a:t>
            </a:r>
            <a:r>
              <a:rPr lang="en-GB" sz="1000" dirty="0" err="1"/>
              <a:t>Gewinn</a:t>
            </a:r>
            <a:r>
              <a:rPr lang="en-GB" sz="1000" dirty="0"/>
              <a:t> der GmbH um ca. 0,0786 €.)</a:t>
            </a:r>
          </a:p>
          <a:p>
            <a:r>
              <a:rPr lang="en-DE" dirty="0"/>
              <a:t>B 7 Cent  </a:t>
            </a:r>
          </a:p>
        </p:txBody>
      </p:sp>
    </p:spTree>
    <p:extLst>
      <p:ext uri="{BB962C8B-B14F-4D97-AF65-F5344CB8AC3E}">
        <p14:creationId xmlns:p14="http://schemas.microsoft.com/office/powerpoint/2010/main" val="233078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CEF5-7E38-0024-027C-61690E6F0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altLang="en-DE" b="1" dirty="0">
                <a:latin typeface="Arial" panose="020B0604020202020204" pitchFamily="34" charset="0"/>
              </a:rPr>
              <a:t>Wartungskosten (pro Miner / Jahr)</a:t>
            </a:r>
            <a:br>
              <a:rPr lang="en-DE" altLang="en-DE" b="1" dirty="0">
                <a:latin typeface="Arial" panose="020B0604020202020204" pitchFamily="34" charset="0"/>
              </a:rPr>
            </a:br>
            <a:r>
              <a:rPr lang="en-DE" dirty="0"/>
              <a:t>	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97B9E4-B4F0-177A-3D5E-8DFDA54E7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383498"/>
              </p:ext>
            </p:extLst>
          </p:nvPr>
        </p:nvGraphicFramePr>
        <p:xfrm>
          <a:off x="668965" y="2181712"/>
          <a:ext cx="10515600" cy="301752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155746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2125340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4014868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649681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Posten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Häufigkeit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Kosten (ca.)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Bemerkung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701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Reinigung</a:t>
                      </a:r>
                      <a:r>
                        <a:rPr lang="en-GB" dirty="0"/>
                        <a:t>/Staub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1-2× / Jahr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10-30 €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Filter/Druckluft, meist Eigenleistung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350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Lüftertausch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alle 1-2 Jahre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10-20 € pro </a:t>
                      </a:r>
                      <a:r>
                        <a:rPr lang="en-GB" dirty="0" err="1"/>
                        <a:t>Lüfter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4 Lüfter pro Miner, also 40–80 € möglich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858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Netzteil (PSU)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selten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100-200 €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meist nur bei Defekt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0337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Hashboard-Reparatur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unregelmäßig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100-300 €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Reparatur oder Ersatz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9186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Techniker</a:t>
                      </a:r>
                      <a:r>
                        <a:rPr lang="en-GB" dirty="0"/>
                        <a:t>/Arbeitszeit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nach Bedarf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50-100 €/h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entfällt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bei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Eigenreparatur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534766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DF8B438-2E54-8F17-7511-C8B3D4D924E7}"/>
              </a:ext>
            </a:extLst>
          </p:cNvPr>
          <p:cNvSpPr txBox="1"/>
          <p:nvPr/>
        </p:nvSpPr>
        <p:spPr>
          <a:xfrm>
            <a:off x="838200" y="6001078"/>
            <a:ext cx="107619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Ø Realistisch pro Jahr: </a:t>
            </a:r>
            <a:r>
              <a:rPr lang="en-DE" altLang="en-DE" sz="1400" dirty="0">
                <a:latin typeface="Arial" panose="020B0604020202020204" pitchFamily="34" charset="0"/>
              </a:rPr>
              <a:t>                                   </a:t>
            </a:r>
            <a:r>
              <a:rPr kumimoji="0" lang="en-DE" altLang="en-DE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50–150</a:t>
            </a:r>
            <a:r>
              <a:rPr kumimoji="0" lang="en-DE" altLang="en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€ bei stabil laufendem Gerät und Eigenarbeit.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400" dirty="0" err="1"/>
              <a:t>Teilbetrieb</a:t>
            </a:r>
            <a:r>
              <a:rPr lang="en-GB" sz="1400" dirty="0"/>
              <a:t> (z. B. 4 </a:t>
            </a:r>
            <a:r>
              <a:rPr lang="en-GB" sz="1400" dirty="0" err="1"/>
              <a:t>Monate</a:t>
            </a:r>
            <a:r>
              <a:rPr lang="en-GB" sz="1400" dirty="0"/>
              <a:t>): </a:t>
            </a:r>
            <a:r>
              <a:rPr lang="en-GB" sz="1400" dirty="0" err="1"/>
              <a:t>etwa</a:t>
            </a:r>
            <a:r>
              <a:rPr lang="en-GB" sz="1400" dirty="0"/>
              <a:t> 30–50 % der </a:t>
            </a:r>
            <a:r>
              <a:rPr lang="en-GB" sz="1400" dirty="0" err="1"/>
              <a:t>jährlichen</a:t>
            </a:r>
            <a:r>
              <a:rPr lang="en-GB" sz="1400" dirty="0"/>
              <a:t> Kosten.</a:t>
            </a:r>
            <a:endParaRPr kumimoji="0" lang="en-DE" altLang="en-DE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274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BAE1-667F-CC69-7A87-EDD602236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Wartungskosten pro Stunde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796AB-B91A-8875-AD0D-C2841B582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DE" dirty="0"/>
              <a:t>100% Betrieb</a:t>
            </a:r>
          </a:p>
          <a:p>
            <a:pPr lvl="1"/>
            <a:r>
              <a:rPr lang="en-DE" dirty="0"/>
              <a:t>50 bis 150€ pro Jahr</a:t>
            </a:r>
          </a:p>
          <a:p>
            <a:pPr lvl="1"/>
            <a:r>
              <a:rPr lang="en-DE" dirty="0"/>
              <a:t>50 / 365 / 24  = 0,005 €</a:t>
            </a:r>
          </a:p>
          <a:p>
            <a:pPr lvl="1"/>
            <a:r>
              <a:rPr lang="en-DE" dirty="0"/>
              <a:t>150 / 365 / 24 = 0,015 €</a:t>
            </a:r>
          </a:p>
          <a:p>
            <a:pPr lvl="1"/>
            <a:endParaRPr lang="en-DE" dirty="0"/>
          </a:p>
          <a:p>
            <a:r>
              <a:rPr lang="en-DE" dirty="0"/>
              <a:t>4 Monate Betrieb (ca. 120 Tage) 30-50 % verglichen mit 100% Betrieb</a:t>
            </a:r>
          </a:p>
          <a:p>
            <a:pPr lvl="1"/>
            <a:r>
              <a:rPr lang="en-DE" dirty="0"/>
              <a:t>50€</a:t>
            </a:r>
          </a:p>
          <a:p>
            <a:pPr lvl="1"/>
            <a:r>
              <a:rPr lang="en-DE" dirty="0"/>
              <a:t>30%: 0,3 * 50€ = 15€                        15 / 120 / 24  = 0,005 €</a:t>
            </a:r>
          </a:p>
          <a:p>
            <a:pPr lvl="1"/>
            <a:r>
              <a:rPr lang="en-DE" dirty="0"/>
              <a:t>50%: 0,5 * 50 = 25 €                           25 / 120 / 24 = 0,008 €</a:t>
            </a:r>
          </a:p>
          <a:p>
            <a:pPr lvl="1"/>
            <a:endParaRPr lang="en-DE" dirty="0"/>
          </a:p>
          <a:p>
            <a:pPr lvl="1"/>
            <a:r>
              <a:rPr lang="en-DE" dirty="0"/>
              <a:t>150€</a:t>
            </a:r>
          </a:p>
          <a:p>
            <a:pPr lvl="1"/>
            <a:r>
              <a:rPr lang="en-DE" dirty="0"/>
              <a:t>30%: 0,3 * 150€ = 45€                        45 / 120 / 24  = 0,015 €</a:t>
            </a:r>
          </a:p>
          <a:p>
            <a:pPr lvl="1"/>
            <a:r>
              <a:rPr lang="en-DE" dirty="0"/>
              <a:t>50%: 0,5 * 150 = 75 €                           75 / 120 / 24 = 0,026 €</a:t>
            </a:r>
          </a:p>
          <a:p>
            <a:pPr lvl="1"/>
            <a:endParaRPr lang="en-DE" dirty="0"/>
          </a:p>
          <a:p>
            <a:pPr lvl="1"/>
            <a:endParaRPr lang="en-DE" dirty="0"/>
          </a:p>
          <a:p>
            <a:pPr lvl="1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61823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DAA4A-D78A-1E20-F995-256723772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6621-1C83-15A8-B114-56790E2D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Gesamtkosten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368B-77EA-D52C-2CC3-D31C3C4BC0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354042"/>
              </p:ext>
            </p:extLst>
          </p:nvPr>
        </p:nvGraphicFramePr>
        <p:xfrm>
          <a:off x="1295400" y="3620283"/>
          <a:ext cx="8534400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06952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725128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164643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26439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383631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38964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</a:t>
                      </a:r>
                    </a:p>
                    <a:p>
                      <a:r>
                        <a:rPr lang="en-DE" dirty="0"/>
                        <a:t>Kosten pro kWh€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634B18-5D3C-7A7C-9E83-AE98986C8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5717"/>
            <a:ext cx="10515600" cy="145200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DE" dirty="0"/>
              <a:t>Worst Case Wartung 2,6 ct pro Stunde</a:t>
            </a:r>
          </a:p>
          <a:p>
            <a:pPr marL="0" indent="0">
              <a:buNone/>
            </a:pPr>
            <a:r>
              <a:rPr lang="en-DE" dirty="0"/>
              <a:t>2,6 Cent pro Stunde / 3.5 kWh = 0,74 Cent pro kWh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A 2,1 Cent Strom + 0,74 Cent Wartung = 2,84 Cent</a:t>
            </a:r>
          </a:p>
          <a:p>
            <a:r>
              <a:rPr lang="en-DE" dirty="0"/>
              <a:t>B    7                           + 0,74                               = 7,74 Cent</a:t>
            </a:r>
          </a:p>
        </p:txBody>
      </p:sp>
    </p:spTree>
    <p:extLst>
      <p:ext uri="{BB962C8B-B14F-4D97-AF65-F5344CB8AC3E}">
        <p14:creationId xmlns:p14="http://schemas.microsoft.com/office/powerpoint/2010/main" val="675347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1460F-81BA-22B4-F72E-EBD00B488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06573-87D5-5BBE-33AF-A86DD862C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Avalon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023D20C-683C-2112-5CA7-3ADDA47D0E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215587"/>
              </p:ext>
            </p:extLst>
          </p:nvPr>
        </p:nvGraphicFramePr>
        <p:xfrm>
          <a:off x="1295400" y="3620283"/>
          <a:ext cx="8534400" cy="2768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06952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725128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164643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26439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383631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38964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</a:t>
                      </a:r>
                    </a:p>
                    <a:p>
                      <a:r>
                        <a:rPr lang="en-DE" dirty="0"/>
                        <a:t>Kosten pro kWh€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Avalon Mini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DE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71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5A56985-F76C-95DD-A39F-C81E0F5C7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5717"/>
            <a:ext cx="10515600" cy="1452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11048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FC5AE-C0C7-0B39-E872-85073D58A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2DB84-AF6E-B1B1-8222-1D1CBC0F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Miner Modelle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B9FAE2-4E3B-B3D0-E514-3B7EF491E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725045"/>
              </p:ext>
            </p:extLst>
          </p:nvPr>
        </p:nvGraphicFramePr>
        <p:xfrm>
          <a:off x="838200" y="2718587"/>
          <a:ext cx="10515601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90444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81475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7440987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736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6869B-BBAB-947F-3158-CBACBE104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8395F-091B-C7DB-4E8B-B999E078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Ergebnis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40075-34D3-52F7-0A51-0A0C1A4D4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62302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C504B-F732-8513-C73E-2D5E3876D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 fontScale="90000"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88FD66-5B9C-053E-C2BB-AD5634ED7F51}"/>
              </a:ext>
            </a:extLst>
          </p:cNvPr>
          <p:cNvSpPr txBox="1"/>
          <p:nvPr/>
        </p:nvSpPr>
        <p:spPr>
          <a:xfrm>
            <a:off x="838200" y="2230767"/>
            <a:ext cx="610001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Annahme: 4 Monate Laufzeit pro Jahr maximal</a:t>
            </a:r>
          </a:p>
          <a:p>
            <a:endParaRPr lang="en-DE" dirty="0"/>
          </a:p>
          <a:p>
            <a:r>
              <a:rPr lang="en-DE" dirty="0"/>
              <a:t>4 Monate * 30 Tage * 24 Stunden</a:t>
            </a:r>
          </a:p>
          <a:p>
            <a:r>
              <a:rPr lang="en-DE" dirty="0"/>
              <a:t>= 2880 Stunden</a:t>
            </a:r>
          </a:p>
          <a:p>
            <a:endParaRPr lang="en-DE" dirty="0"/>
          </a:p>
          <a:p>
            <a:r>
              <a:rPr lang="en-DE" dirty="0"/>
              <a:t>Jeder Miner verbraucht 3,5 kw pro Stunde</a:t>
            </a:r>
          </a:p>
          <a:p>
            <a:r>
              <a:rPr lang="en-DE" dirty="0"/>
              <a:t>= 2880 Stunden * 3,5kw =  </a:t>
            </a:r>
            <a:r>
              <a:rPr lang="en-DE" b="1" dirty="0"/>
              <a:t>10.080 kwh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E69557-589E-86C0-ADE0-55801FC8DC8B}"/>
              </a:ext>
            </a:extLst>
          </p:cNvPr>
          <p:cNvSpPr txBox="1"/>
          <p:nvPr/>
        </p:nvSpPr>
        <p:spPr>
          <a:xfrm>
            <a:off x="3635542" y="550613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2400" b="1" dirty="0"/>
              <a:t>Jeder Miner: 10 mWh pro Jahr</a:t>
            </a:r>
          </a:p>
        </p:txBody>
      </p:sp>
    </p:spTree>
    <p:extLst>
      <p:ext uri="{BB962C8B-B14F-4D97-AF65-F5344CB8AC3E}">
        <p14:creationId xmlns:p14="http://schemas.microsoft.com/office/powerpoint/2010/main" val="2193636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797A8-BF94-C3A2-1E98-FED13D73F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3FC6-C7E1-0638-973A-94A98F043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r>
              <a:rPr lang="en-DE" dirty="0"/>
              <a:t>B: 7ct pro kWh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A1F5A63-3181-6654-D6E3-F23298D5C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216874"/>
              </p:ext>
            </p:extLst>
          </p:nvPr>
        </p:nvGraphicFramePr>
        <p:xfrm>
          <a:off x="994608" y="3108426"/>
          <a:ext cx="10651959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44237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372418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1836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7948281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1626738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9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Jahr (10000 kw)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Anschaffung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ROI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0,0226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226 €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15,5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0,0726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726 €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224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97185-0854-2E50-7B2B-D89156337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25A3-38FA-1DEA-94DC-F6B8F66C8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r>
              <a:rPr lang="en-DE" dirty="0"/>
              <a:t>A: 2,1ct pro kWh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E999F1-1DBF-06F7-7EBD-05A817651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077283"/>
              </p:ext>
            </p:extLst>
          </p:nvPr>
        </p:nvGraphicFramePr>
        <p:xfrm>
          <a:off x="994608" y="3108426"/>
          <a:ext cx="10651959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44237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372418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1836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7948281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1626738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9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Jahr (10000 kw)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Anschaffung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ROI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0,0716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4,8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0,1216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1216 €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4388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74F9B-9573-88E4-CD75-73C1F538B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772C-FB23-BF3E-0607-3D6F9D97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Überlegungen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5A423-9359-560A-848F-DD0CFC2530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26207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1DFEE-2383-D17F-E4D2-66BDE8699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6CF-23F6-74FF-4C79-EADAD651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Deswegen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9938-2A90-31C7-37E7-193B2004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Kriegt man in Zukunft nur dann weniger Bitcoin pro TH</a:t>
            </a:r>
          </a:p>
          <a:p>
            <a:pPr marL="0" indent="0">
              <a:buNone/>
            </a:pPr>
            <a:r>
              <a:rPr lang="de-DE" dirty="0"/>
              <a:t>Wenn der Preis gestiegen ist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Doppelter Preis =&gt; Doppelte </a:t>
            </a:r>
            <a:r>
              <a:rPr lang="de-DE" dirty="0" err="1"/>
              <a:t>Hashrate</a:t>
            </a:r>
            <a:endParaRPr lang="en-DE" dirty="0"/>
          </a:p>
          <a:p>
            <a:pPr>
              <a:buFont typeface="Symbol" pitchFamily="2" charset="2"/>
              <a:buChar char="Þ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60635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0A18-457D-3C43-D5E3-41FFDB40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Später Verkauf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BA799-4F71-3AC6-AD6B-A71DC960A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Lohnenswert könnte ein zeitversetzter Verkauf der Bitcoins sein</a:t>
            </a:r>
          </a:p>
          <a:p>
            <a:r>
              <a:rPr lang="en-DE" dirty="0"/>
              <a:t>Heute: Günstig, niedrige Hashrate</a:t>
            </a:r>
          </a:p>
          <a:p>
            <a:r>
              <a:rPr lang="en-DE" dirty="0"/>
              <a:t>Morgen: Teuer, hohe Hashrate</a:t>
            </a:r>
          </a:p>
          <a:p>
            <a:pPr lvl="1"/>
            <a:r>
              <a:rPr lang="en-DE" dirty="0"/>
              <a:t>Jetzt alte, günstig geminte Bitcoins erst verkaufen</a:t>
            </a:r>
          </a:p>
          <a:p>
            <a:r>
              <a:rPr lang="en-DE" dirty="0"/>
              <a:t>Zyklus 4 Jahre</a:t>
            </a:r>
          </a:p>
          <a:p>
            <a:pPr lvl="1"/>
            <a:r>
              <a:rPr lang="en-DE" dirty="0"/>
              <a:t>Tiefs überwinden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634580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E908E-7C8E-6C6A-C166-40771C129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6E4A-55FD-A09F-7BF8-BFBEC492C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Bitcoin Steigung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C3322-A299-D4F7-E28E-005FF7E89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Bitcoin </a:t>
            </a:r>
            <a:r>
              <a:rPr lang="en-DE"/>
              <a:t>Preis steigt rasant</a:t>
            </a:r>
            <a:endParaRPr lang="en-DE" dirty="0"/>
          </a:p>
          <a:p>
            <a:r>
              <a:rPr lang="en-DE" dirty="0"/>
              <a:t>In den letzten 10 Jahren 60-70% pro Jahr</a:t>
            </a:r>
          </a:p>
          <a:p>
            <a:r>
              <a:rPr lang="en-DE" dirty="0"/>
              <a:t>In den letzten 5. Jahren ca. 57% pro Jahr</a:t>
            </a:r>
          </a:p>
          <a:p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Prognose Zukunft:</a:t>
            </a:r>
          </a:p>
          <a:p>
            <a:r>
              <a:rPr lang="en-DE" dirty="0"/>
              <a:t>ARK Invest: 20-60%</a:t>
            </a:r>
          </a:p>
          <a:p>
            <a:r>
              <a:rPr lang="en-DE" dirty="0"/>
              <a:t>Bitwise: 28%</a:t>
            </a:r>
          </a:p>
        </p:txBody>
      </p:sp>
    </p:spTree>
    <p:extLst>
      <p:ext uri="{BB962C8B-B14F-4D97-AF65-F5344CB8AC3E}">
        <p14:creationId xmlns:p14="http://schemas.microsoft.com/office/powerpoint/2010/main" val="773201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B8F2-DB4C-A159-03B8-CF088AA85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Fiktiver Gewinn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90773-0846-08C0-1D93-9786C44F9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Fiktiver</a:t>
            </a:r>
            <a:r>
              <a:rPr lang="en-GB" dirty="0"/>
              <a:t> </a:t>
            </a:r>
            <a:r>
              <a:rPr lang="en-GB" dirty="0" err="1"/>
              <a:t>Gewinnansatz</a:t>
            </a:r>
            <a:r>
              <a:rPr lang="en-GB" dirty="0"/>
              <a:t> pro kWh </a:t>
            </a:r>
            <a:r>
              <a:rPr lang="en-GB" dirty="0" err="1"/>
              <a:t>Eigenverbrauch</a:t>
            </a:r>
            <a:r>
              <a:rPr lang="en-GB" dirty="0"/>
              <a:t> in </a:t>
            </a:r>
            <a:r>
              <a:rPr lang="en-GB" dirty="0" err="1"/>
              <a:t>einer</a:t>
            </a:r>
            <a:r>
              <a:rPr lang="en-GB" dirty="0"/>
              <a:t> GmbH, Stand 2025):</a:t>
            </a:r>
          </a:p>
          <a:p>
            <a:r>
              <a:rPr lang="en-GB" b="1" dirty="0"/>
              <a:t>bis 10 </a:t>
            </a:r>
            <a:r>
              <a:rPr lang="en-GB" b="1" dirty="0" err="1"/>
              <a:t>kWp</a:t>
            </a:r>
            <a:r>
              <a:rPr lang="en-GB" b="1" dirty="0"/>
              <a:t>:</a:t>
            </a:r>
            <a:r>
              <a:rPr lang="en-GB" dirty="0"/>
              <a:t> ~ </a:t>
            </a:r>
            <a:r>
              <a:rPr lang="en-GB" b="1" dirty="0"/>
              <a:t>7,86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GB" b="1" dirty="0"/>
              <a:t>10–40 </a:t>
            </a:r>
            <a:r>
              <a:rPr lang="en-GB" b="1" dirty="0" err="1"/>
              <a:t>kWp</a:t>
            </a:r>
            <a:r>
              <a:rPr lang="en-GB" b="1" dirty="0"/>
              <a:t>:</a:t>
            </a:r>
            <a:r>
              <a:rPr lang="en-GB" dirty="0"/>
              <a:t> ~ </a:t>
            </a:r>
            <a:r>
              <a:rPr lang="en-GB" b="1" dirty="0"/>
              <a:t>7,03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GB" b="1" dirty="0"/>
              <a:t>40–750 </a:t>
            </a:r>
            <a:r>
              <a:rPr lang="en-GB" b="1" dirty="0" err="1"/>
              <a:t>kWp</a:t>
            </a:r>
            <a:r>
              <a:rPr lang="en-GB" b="1" dirty="0"/>
              <a:t> (z. B. 120 </a:t>
            </a:r>
            <a:r>
              <a:rPr lang="en-GB" b="1" dirty="0" err="1"/>
              <a:t>kWp</a:t>
            </a:r>
            <a:r>
              <a:rPr lang="en-GB" b="1" dirty="0"/>
              <a:t>):</a:t>
            </a:r>
            <a:r>
              <a:rPr lang="en-GB" dirty="0"/>
              <a:t> ~ </a:t>
            </a:r>
            <a:r>
              <a:rPr lang="en-GB" b="1" dirty="0"/>
              <a:t>5,98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DE" dirty="0"/>
              <a:t>👉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Werte</a:t>
            </a:r>
            <a:r>
              <a:rPr lang="en-GB" dirty="0"/>
              <a:t> </a:t>
            </a:r>
            <a:r>
              <a:rPr lang="en-GB" dirty="0" err="1"/>
              <a:t>entsprechen</a:t>
            </a:r>
            <a:r>
              <a:rPr lang="en-GB" dirty="0"/>
              <a:t> der </a:t>
            </a:r>
            <a:r>
              <a:rPr lang="en-GB" dirty="0" err="1"/>
              <a:t>jeweils</a:t>
            </a:r>
            <a:r>
              <a:rPr lang="en-GB" dirty="0"/>
              <a:t> </a:t>
            </a:r>
            <a:r>
              <a:rPr lang="en-GB" dirty="0" err="1"/>
              <a:t>entgangenen</a:t>
            </a:r>
            <a:r>
              <a:rPr lang="en-GB" dirty="0"/>
              <a:t> EEG-</a:t>
            </a:r>
            <a:r>
              <a:rPr lang="en-GB" dirty="0" err="1"/>
              <a:t>Vergütung</a:t>
            </a:r>
            <a:r>
              <a:rPr lang="en-GB" dirty="0"/>
              <a:t> (</a:t>
            </a:r>
            <a:r>
              <a:rPr lang="en-GB" dirty="0" err="1"/>
              <a:t>Teileinspeisung</a:t>
            </a:r>
            <a:r>
              <a:rPr lang="en-GB" dirty="0"/>
              <a:t>) und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b="1" dirty="0" err="1"/>
              <a:t>fiktiver</a:t>
            </a:r>
            <a:r>
              <a:rPr lang="en-GB" b="1" dirty="0"/>
              <a:t> </a:t>
            </a:r>
            <a:r>
              <a:rPr lang="en-GB" b="1" dirty="0" err="1"/>
              <a:t>Gewinn</a:t>
            </a:r>
            <a:r>
              <a:rPr lang="en-GB" dirty="0"/>
              <a:t> in der GmbH </a:t>
            </a:r>
            <a:r>
              <a:rPr lang="en-GB" dirty="0" err="1"/>
              <a:t>angesetzt</a:t>
            </a:r>
            <a:r>
              <a:rPr lang="en-GB" dirty="0"/>
              <a:t>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08385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19A0-05DA-7D2F-03C3-A8E8D8638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Fiktiver Gewinn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60E5A-7C85-0E00-E70D-97D36638F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Ansatz </a:t>
            </a:r>
            <a:r>
              <a:rPr lang="en-GB" b="1" dirty="0" err="1"/>
              <a:t>fiktiver</a:t>
            </a:r>
            <a:r>
              <a:rPr lang="en-GB" b="1" dirty="0"/>
              <a:t> </a:t>
            </a:r>
            <a:r>
              <a:rPr lang="en-GB" b="1" dirty="0" err="1"/>
              <a:t>Gewinn</a:t>
            </a:r>
            <a:r>
              <a:rPr lang="en-GB" b="1" dirty="0"/>
              <a:t> pro kWh</a:t>
            </a:r>
            <a:r>
              <a:rPr lang="en-GB" dirty="0"/>
              <a:t> (</a:t>
            </a:r>
            <a:r>
              <a:rPr lang="en-GB" dirty="0" err="1"/>
              <a:t>Teileinspeisung</a:t>
            </a:r>
            <a:r>
              <a:rPr lang="en-GB" dirty="0"/>
              <a:t> 2025, bis 10 </a:t>
            </a:r>
            <a:r>
              <a:rPr lang="en-GB" dirty="0" err="1"/>
              <a:t>kWp</a:t>
            </a:r>
            <a:r>
              <a:rPr lang="en-GB" dirty="0"/>
              <a:t>): </a:t>
            </a:r>
            <a:r>
              <a:rPr lang="en-GB" b="1" dirty="0"/>
              <a:t>7,86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r>
              <a:rPr lang="en-GB" dirty="0"/>
              <a:t>. </a:t>
            </a:r>
            <a:r>
              <a:rPr lang="en-GB" dirty="0">
                <a:hlinkClick r:id="rId2"/>
              </a:rPr>
              <a:t>finanztip.de</a:t>
            </a:r>
            <a:endParaRPr lang="en-GB" dirty="0"/>
          </a:p>
          <a:p>
            <a:r>
              <a:rPr lang="en-GB" b="1" dirty="0" err="1"/>
              <a:t>Steuersätze</a:t>
            </a:r>
            <a:r>
              <a:rPr lang="en-GB" b="1" dirty="0"/>
              <a:t> GmbH:</a:t>
            </a:r>
            <a:endParaRPr lang="en-GB" dirty="0"/>
          </a:p>
          <a:p>
            <a:pPr lvl="1"/>
            <a:r>
              <a:rPr lang="en-GB" dirty="0" err="1"/>
              <a:t>Körperschaftsteuer</a:t>
            </a:r>
            <a:r>
              <a:rPr lang="en-GB" dirty="0"/>
              <a:t> </a:t>
            </a:r>
            <a:r>
              <a:rPr lang="en-GB" b="1" dirty="0"/>
              <a:t>15 %</a:t>
            </a:r>
            <a:r>
              <a:rPr lang="en-GB" dirty="0"/>
              <a:t> + Soli </a:t>
            </a:r>
            <a:r>
              <a:rPr lang="en-GB" b="1" dirty="0"/>
              <a:t>5,5 %</a:t>
            </a:r>
            <a:r>
              <a:rPr lang="en-GB" dirty="0"/>
              <a:t> auf </a:t>
            </a:r>
            <a:r>
              <a:rPr lang="en-GB" dirty="0" err="1"/>
              <a:t>KSt</a:t>
            </a:r>
            <a:r>
              <a:rPr lang="en-GB" dirty="0"/>
              <a:t> ⇒ </a:t>
            </a:r>
            <a:r>
              <a:rPr lang="en-GB" b="1" dirty="0"/>
              <a:t>15,83 %</a:t>
            </a:r>
            <a:r>
              <a:rPr lang="en-GB" dirty="0"/>
              <a:t>. </a:t>
            </a:r>
            <a:r>
              <a:rPr lang="en-GB" dirty="0">
                <a:hlinkClick r:id="rId3"/>
              </a:rPr>
              <a:t>gruenderplattform.de+1</a:t>
            </a:r>
            <a:endParaRPr lang="en-GB" dirty="0"/>
          </a:p>
          <a:p>
            <a:pPr lvl="1"/>
            <a:r>
              <a:rPr lang="en-GB" dirty="0" err="1"/>
              <a:t>Gewerbesteuer</a:t>
            </a:r>
            <a:r>
              <a:rPr lang="en-GB" dirty="0"/>
              <a:t>: </a:t>
            </a:r>
            <a:r>
              <a:rPr lang="en-GB" b="1" dirty="0"/>
              <a:t>3,5 % × 537 % = 18,795 %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ihk-bonn.de</a:t>
            </a:r>
            <a:endParaRPr lang="en-GB" dirty="0"/>
          </a:p>
          <a:p>
            <a:r>
              <a:rPr lang="en-GB" b="1" dirty="0" err="1"/>
              <a:t>Effektive</a:t>
            </a:r>
            <a:r>
              <a:rPr lang="en-GB" b="1" dirty="0"/>
              <a:t> </a:t>
            </a:r>
            <a:r>
              <a:rPr lang="en-GB" b="1" dirty="0" err="1"/>
              <a:t>Steuerlast</a:t>
            </a:r>
            <a:r>
              <a:rPr lang="en-GB" b="1" dirty="0"/>
              <a:t> pro kWh </a:t>
            </a:r>
            <a:r>
              <a:rPr lang="en-GB" b="1" dirty="0" err="1"/>
              <a:t>Eigenverbrauch</a:t>
            </a:r>
            <a:br>
              <a:rPr lang="en-GB" dirty="0"/>
            </a:br>
            <a:r>
              <a:rPr lang="en-GB" b="1" dirty="0"/>
              <a:t>≈ 7,86 </a:t>
            </a:r>
            <a:r>
              <a:rPr lang="en-GB" b="1" dirty="0" err="1"/>
              <a:t>ct</a:t>
            </a:r>
            <a:r>
              <a:rPr lang="en-GB" b="1" dirty="0"/>
              <a:t> × (15,83 % + 18,795 %) ≈ 2,72 </a:t>
            </a:r>
            <a:r>
              <a:rPr lang="en-GB" b="1" dirty="0" err="1"/>
              <a:t>ct</a:t>
            </a:r>
            <a:r>
              <a:rPr lang="en-GB" b="1" dirty="0"/>
              <a:t>/kWh.</a:t>
            </a: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5043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5A793-BEBF-36DA-14E3-92223E5C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S19 PRO</a:t>
            </a:r>
          </a:p>
        </p:txBody>
      </p:sp>
      <p:pic>
        <p:nvPicPr>
          <p:cNvPr id="5" name="Content Placeholder 4" descr="A screenshot of a device&#10;&#10;AI-generated content may be incorrect.">
            <a:extLst>
              <a:ext uri="{FF2B5EF4-FFF2-40B4-BE49-F238E27FC236}">
                <a16:creationId xmlns:a16="http://schemas.microsoft.com/office/drawing/2014/main" id="{D04216DB-995F-2903-AFC7-B79BF1678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2405" y="2175964"/>
            <a:ext cx="3278595" cy="3659147"/>
          </a:xfrm>
        </p:spPr>
      </p:pic>
      <p:pic>
        <p:nvPicPr>
          <p:cNvPr id="7" name="Picture 6" descr="A screenshot of a computer tower&#10;&#10;AI-generated content may be incorrect.">
            <a:extLst>
              <a:ext uri="{FF2B5EF4-FFF2-40B4-BE49-F238E27FC236}">
                <a16:creationId xmlns:a16="http://schemas.microsoft.com/office/drawing/2014/main" id="{1BB16225-B62E-4DB9-8A21-71468B83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119649"/>
            <a:ext cx="3794851" cy="3771782"/>
          </a:xfrm>
          <a:prstGeom prst="rect">
            <a:avLst/>
          </a:prstGeom>
        </p:spPr>
      </p:pic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1EF33B36-EDBD-547D-6349-997034ED3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712" y="2119647"/>
            <a:ext cx="3704828" cy="377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066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graph&#10;&#10;AI-generated content may be incorrect.">
            <a:extLst>
              <a:ext uri="{FF2B5EF4-FFF2-40B4-BE49-F238E27FC236}">
                <a16:creationId xmlns:a16="http://schemas.microsoft.com/office/drawing/2014/main" id="{B61959E7-53F9-0BB7-2066-12885712B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267" y="342900"/>
            <a:ext cx="10388697" cy="58064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F2C7FC-EB4E-1C9D-376D-CE1E8F06F5D3}"/>
              </a:ext>
            </a:extLst>
          </p:cNvPr>
          <p:cNvSpPr txBox="1"/>
          <p:nvPr/>
        </p:nvSpPr>
        <p:spPr>
          <a:xfrm>
            <a:off x="4329113" y="6308209"/>
            <a:ext cx="76847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https://data.hashrateindex.com/network-data/bitcoin-hashprice-index</a:t>
            </a:r>
          </a:p>
        </p:txBody>
      </p:sp>
    </p:spTree>
    <p:extLst>
      <p:ext uri="{BB962C8B-B14F-4D97-AF65-F5344CB8AC3E}">
        <p14:creationId xmlns:p14="http://schemas.microsoft.com/office/powerpoint/2010/main" val="3562521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6A3FB-8CBB-FFBC-BE1A-8DFE8161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Je mehr ein Bitcoin kostet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B22A4-346E-41FD-0270-084918C89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977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esto mehr Miner</a:t>
            </a:r>
          </a:p>
          <a:p>
            <a:pPr marL="0" indent="0">
              <a:buNone/>
            </a:pPr>
            <a:r>
              <a:rPr lang="en-DE" dirty="0"/>
              <a:t>Jeder muss wirtschaftlich rechnen!</a:t>
            </a:r>
          </a:p>
          <a:p>
            <a:pPr marL="0" indent="0">
              <a:buNone/>
            </a:pPr>
            <a:r>
              <a:rPr lang="en-DE" dirty="0"/>
              <a:t>Je weniger ein Bitcoin kostet, desto weniger Miner, desto niedriger die Hashrate</a:t>
            </a:r>
          </a:p>
          <a:p>
            <a:pPr marL="0" indent="0">
              <a:buNone/>
            </a:pPr>
            <a:endParaRPr lang="en-DE" dirty="0"/>
          </a:p>
          <a:p>
            <a:pPr>
              <a:buFont typeface="Symbol" pitchFamily="2" charset="2"/>
              <a:buChar char="Þ"/>
            </a:pPr>
            <a:r>
              <a:rPr lang="en-DE" dirty="0"/>
              <a:t>Gesamte Hashrate entwickelt sich mit dem Preis</a:t>
            </a:r>
          </a:p>
          <a:p>
            <a:pPr>
              <a:buFont typeface="Symbol" pitchFamily="2" charset="2"/>
              <a:buChar char="Þ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293186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F5011C-151C-10A9-6CDA-E314049C2C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99" b="3813"/>
          <a:stretch>
            <a:fillRect/>
          </a:stretch>
        </p:blipFill>
        <p:spPr>
          <a:xfrm>
            <a:off x="838200" y="1241085"/>
            <a:ext cx="9900684" cy="513230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116B3AD-691F-F197-2848-154ABDD46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Entwicklung Hashrate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D2F0EF-5D4E-B479-6740-5201F548AB2E}"/>
              </a:ext>
            </a:extLst>
          </p:cNvPr>
          <p:cNvSpPr txBox="1"/>
          <p:nvPr/>
        </p:nvSpPr>
        <p:spPr>
          <a:xfrm>
            <a:off x="5847347" y="105631"/>
            <a:ext cx="6344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https://www.blockchain.com/explorer/charts/hash-rate</a:t>
            </a:r>
          </a:p>
        </p:txBody>
      </p:sp>
    </p:spTree>
    <p:extLst>
      <p:ext uri="{BB962C8B-B14F-4D97-AF65-F5344CB8AC3E}">
        <p14:creationId xmlns:p14="http://schemas.microsoft.com/office/powerpoint/2010/main" val="39013081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3C26A5-6A99-CB33-59E3-2886978190E9}"/>
              </a:ext>
            </a:extLst>
          </p:cNvPr>
          <p:cNvSpPr txBox="1"/>
          <p:nvPr/>
        </p:nvSpPr>
        <p:spPr>
          <a:xfrm>
            <a:off x="4549140" y="6306235"/>
            <a:ext cx="7535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https://data.hashrateindex.com/network-data/global-hashrate-heatmap</a:t>
            </a:r>
          </a:p>
        </p:txBody>
      </p:sp>
      <p:pic>
        <p:nvPicPr>
          <p:cNvPr id="7" name="Picture 6" descr="A map of the world&#10;&#10;AI-generated content may be incorrect.">
            <a:extLst>
              <a:ext uri="{FF2B5EF4-FFF2-40B4-BE49-F238E27FC236}">
                <a16:creationId xmlns:a16="http://schemas.microsoft.com/office/drawing/2014/main" id="{15125B0F-404F-F149-1088-045719C91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95" y="182433"/>
            <a:ext cx="9659346" cy="583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010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1C273-4390-E13B-943A-76DCCCAC3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S21 Modelle	</a:t>
            </a:r>
          </a:p>
        </p:txBody>
      </p: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86EADC0B-A4A5-44F6-9883-B2589318B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989" y="2073346"/>
            <a:ext cx="3717851" cy="3925613"/>
          </a:xfrm>
          <a:prstGeom prst="rect">
            <a:avLst/>
          </a:prstGeom>
        </p:spPr>
      </p:pic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044F8348-B908-DE39-131E-5B76B4B10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23" y="2020460"/>
            <a:ext cx="3578487" cy="3978499"/>
          </a:xfrm>
          <a:prstGeom prst="rect">
            <a:avLst/>
          </a:prstGeom>
        </p:spPr>
      </p:pic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E182DC3E-5641-9BD5-664D-CBC7D7C16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756" y="2073346"/>
            <a:ext cx="3578487" cy="39760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8A8C68E-CCBB-B715-7623-5B7691EC23C0}"/>
              </a:ext>
            </a:extLst>
          </p:cNvPr>
          <p:cNvSpPr txBox="1"/>
          <p:nvPr/>
        </p:nvSpPr>
        <p:spPr>
          <a:xfrm>
            <a:off x="8142989" y="1147266"/>
            <a:ext cx="23737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https://mineshop.eu/</a:t>
            </a:r>
          </a:p>
        </p:txBody>
      </p:sp>
    </p:spTree>
    <p:extLst>
      <p:ext uri="{BB962C8B-B14F-4D97-AF65-F5344CB8AC3E}">
        <p14:creationId xmlns:p14="http://schemas.microsoft.com/office/powerpoint/2010/main" val="1980715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B4928-29EF-67F4-1C43-A6CD62A9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S23 Modelle</a:t>
            </a:r>
          </a:p>
        </p:txBody>
      </p:sp>
      <p:pic>
        <p:nvPicPr>
          <p:cNvPr id="5" name="Content Placeholder 4" descr="A screenshot of a device&#10;&#10;AI-generated content may be incorrect.">
            <a:extLst>
              <a:ext uri="{FF2B5EF4-FFF2-40B4-BE49-F238E27FC236}">
                <a16:creationId xmlns:a16="http://schemas.microsoft.com/office/drawing/2014/main" id="{A4B1AE71-D162-94AF-262D-1D2149BA2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958" y="1904616"/>
            <a:ext cx="3521557" cy="3919829"/>
          </a:xfrm>
        </p:spPr>
      </p:pic>
      <p:pic>
        <p:nvPicPr>
          <p:cNvPr id="7" name="Picture 6" descr="A screenshot of a device&#10;&#10;AI-generated content may be incorrect.">
            <a:extLst>
              <a:ext uri="{FF2B5EF4-FFF2-40B4-BE49-F238E27FC236}">
                <a16:creationId xmlns:a16="http://schemas.microsoft.com/office/drawing/2014/main" id="{7A5CB7C7-7A52-656A-799D-321BF9EEB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653" y="1848197"/>
            <a:ext cx="3345979" cy="3790761"/>
          </a:xfrm>
          <a:prstGeom prst="rect">
            <a:avLst/>
          </a:prstGeom>
        </p:spPr>
      </p:pic>
      <p:pic>
        <p:nvPicPr>
          <p:cNvPr id="9" name="Picture 8" descr="A screenshot of a device&#10;&#10;AI-generated content may be incorrect.">
            <a:extLst>
              <a:ext uri="{FF2B5EF4-FFF2-40B4-BE49-F238E27FC236}">
                <a16:creationId xmlns:a16="http://schemas.microsoft.com/office/drawing/2014/main" id="{014819A3-FD9E-24C9-F484-DBC6F42FC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296" y="1868959"/>
            <a:ext cx="3436146" cy="396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58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55A2A-BDCF-56F9-87E0-F74EFB9B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Anschaffung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A7AA52-6A45-6D0C-D931-18188FD13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79629"/>
              </p:ext>
            </p:extLst>
          </p:nvPr>
        </p:nvGraphicFramePr>
        <p:xfrm>
          <a:off x="838200" y="2718587"/>
          <a:ext cx="10515601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90444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81475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7440987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Preis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brutto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€ pro 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6,50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4165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17,50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8687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24,33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85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00C1-E8C2-F1D9-B585-BAEA11FC0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Welcher Miner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6B647-D47D-84B0-78EF-FF28F4422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ohnt sich für uns?</a:t>
            </a:r>
          </a:p>
        </p:txBody>
      </p:sp>
    </p:spTree>
    <p:extLst>
      <p:ext uri="{BB962C8B-B14F-4D97-AF65-F5344CB8AC3E}">
        <p14:creationId xmlns:p14="http://schemas.microsoft.com/office/powerpoint/2010/main" val="359477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027F-295B-D657-466D-84060686C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Wie berechnen wir den Gewinn?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D6422-57E1-EAF8-25D3-14AD0012A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Einnahmen pro kWh - Ausgaben pro kWh</a:t>
            </a:r>
          </a:p>
        </p:txBody>
      </p:sp>
    </p:spTree>
    <p:extLst>
      <p:ext uri="{BB962C8B-B14F-4D97-AF65-F5344CB8AC3E}">
        <p14:creationId xmlns:p14="http://schemas.microsoft.com/office/powerpoint/2010/main" val="468015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48570-3739-FDF5-2A83-6EE774B5A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5660-0D2D-38AD-1EF3-77BB4C1B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7BDC5-62FE-EC5B-A24B-52C099632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587974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1174</Words>
  <Application>Microsoft Macintosh PowerPoint</Application>
  <PresentationFormat>Widescreen</PresentationFormat>
  <Paragraphs>344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Aptos</vt:lpstr>
      <vt:lpstr>Aptos Display</vt:lpstr>
      <vt:lpstr>Arial</vt:lpstr>
      <vt:lpstr>Cambria Math</vt:lpstr>
      <vt:lpstr>Symbol</vt:lpstr>
      <vt:lpstr>Office Theme</vt:lpstr>
      <vt:lpstr>Bitcoin Mining</vt:lpstr>
      <vt:lpstr>Miner Modelle</vt:lpstr>
      <vt:lpstr>Vergleich S19 PRO</vt:lpstr>
      <vt:lpstr>Vergleich S21 Modelle </vt:lpstr>
      <vt:lpstr>Vergleich S23 Modelle</vt:lpstr>
      <vt:lpstr>Anschaffung</vt:lpstr>
      <vt:lpstr>Welcher Miner</vt:lpstr>
      <vt:lpstr>Wie berechnen wir den Gewinn?</vt:lpstr>
      <vt:lpstr>Einnahmen</vt:lpstr>
      <vt:lpstr>Einnahmen pro kWh</vt:lpstr>
      <vt:lpstr>Einnahmen pro kWh</vt:lpstr>
      <vt:lpstr>Einnahmen pro kWh</vt:lpstr>
      <vt:lpstr>Ausgaben</vt:lpstr>
      <vt:lpstr>Ausgaben</vt:lpstr>
      <vt:lpstr>Stromkosten</vt:lpstr>
      <vt:lpstr>Wartungskosten (pro Miner / Jahr)  </vt:lpstr>
      <vt:lpstr>Wartungskosten pro Stunde</vt:lpstr>
      <vt:lpstr>Gesamtkosten</vt:lpstr>
      <vt:lpstr>Avalon </vt:lpstr>
      <vt:lpstr>Ergebnis</vt:lpstr>
      <vt:lpstr>Ammortisierung A und B   </vt:lpstr>
      <vt:lpstr>Ammortisierung A und B  B: 7ct pro kWh</vt:lpstr>
      <vt:lpstr>Ammortisierung A und B  A: 2,1ct pro kWh</vt:lpstr>
      <vt:lpstr>Überlegungen</vt:lpstr>
      <vt:lpstr>Deswegen</vt:lpstr>
      <vt:lpstr>Später Verkauf</vt:lpstr>
      <vt:lpstr>Bitcoin Steigung</vt:lpstr>
      <vt:lpstr>Fiktiver Gewinn</vt:lpstr>
      <vt:lpstr>Fiktiver Gewinn</vt:lpstr>
      <vt:lpstr>PowerPoint Presentation</vt:lpstr>
      <vt:lpstr>Je mehr ein Bitcoin kostet</vt:lpstr>
      <vt:lpstr>Entwicklung Hashrate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alexander.thurn</dc:creator>
  <cp:lastModifiedBy>alexander.thurn</cp:lastModifiedBy>
  <cp:revision>92</cp:revision>
  <dcterms:created xsi:type="dcterms:W3CDTF">2025-09-19T06:55:46Z</dcterms:created>
  <dcterms:modified xsi:type="dcterms:W3CDTF">2025-09-20T10:14:25Z</dcterms:modified>
</cp:coreProperties>
</file>

<file path=docProps/thumbnail.jpeg>
</file>